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2" r:id="rId2"/>
    <p:sldId id="260" r:id="rId3"/>
  </p:sldIdLst>
  <p:sldSz cx="7556500" cy="10693400"/>
  <p:notesSz cx="6735763" cy="9866313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8" userDrawn="1">
          <p15:clr>
            <a:srgbClr val="A4A3A4"/>
          </p15:clr>
        </p15:guide>
        <p15:guide id="2" pos="23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B198"/>
    <a:srgbClr val="EAF5E8"/>
    <a:srgbClr val="EC8900"/>
    <a:srgbClr val="F3F2F4"/>
    <a:srgbClr val="26B3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rgbClr val="00000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19"/>
    <p:restoredTop sz="92211"/>
  </p:normalViewPr>
  <p:slideViewPr>
    <p:cSldViewPr>
      <p:cViewPr varScale="1">
        <p:scale>
          <a:sx n="66" d="100"/>
          <a:sy n="66" d="100"/>
        </p:scale>
        <p:origin x="3516" y="72"/>
      </p:cViewPr>
      <p:guideLst>
        <p:guide orient="horz" pos="2888"/>
        <p:guide pos="23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19303" cy="495073"/>
          </a:xfrm>
          <a:prstGeom prst="rect">
            <a:avLst/>
          </a:prstGeom>
        </p:spPr>
        <p:txBody>
          <a:bodyPr vert="horz" lIns="83155" tIns="41577" rIns="83155" bIns="41577" rtlCol="0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1060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048" y="3"/>
            <a:ext cx="2919303" cy="495073"/>
          </a:xfrm>
          <a:prstGeom prst="rect">
            <a:avLst/>
          </a:prstGeom>
        </p:spPr>
        <p:txBody>
          <a:bodyPr vert="horz" lIns="83155" tIns="41577" rIns="83155" bIns="41577" rtlCol="0"/>
          <a:lstStyle>
            <a:lvl1pPr algn="r">
              <a:defRPr sz="1100"/>
            </a:lvl1pPr>
          </a:lstStyle>
          <a:p>
            <a:fld id="{BE3DC77B-25AD-B04B-81A2-FCB98B7D1A48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1061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92338" y="1233488"/>
            <a:ext cx="235108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155" tIns="41577" rIns="83155" bIns="41577" rtlCol="0" anchor="ctr"/>
          <a:lstStyle/>
          <a:p>
            <a:endParaRPr lang="ja-JP" altLang="en-US"/>
          </a:p>
        </p:txBody>
      </p:sp>
      <p:sp>
        <p:nvSpPr>
          <p:cNvPr id="1062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605"/>
            <a:ext cx="5388610" cy="3884421"/>
          </a:xfrm>
          <a:prstGeom prst="rect">
            <a:avLst/>
          </a:prstGeom>
        </p:spPr>
        <p:txBody>
          <a:bodyPr vert="horz" lIns="83155" tIns="41577" rIns="83155" bIns="4157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63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371242"/>
            <a:ext cx="2919303" cy="495073"/>
          </a:xfrm>
          <a:prstGeom prst="rect">
            <a:avLst/>
          </a:prstGeom>
        </p:spPr>
        <p:txBody>
          <a:bodyPr vert="horz" lIns="83155" tIns="41577" rIns="83155" bIns="41577" rtlCol="0" anchor="b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1064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048" y="9371242"/>
            <a:ext cx="2919303" cy="495073"/>
          </a:xfrm>
          <a:prstGeom prst="rect">
            <a:avLst/>
          </a:prstGeom>
        </p:spPr>
        <p:txBody>
          <a:bodyPr vert="horz" lIns="83155" tIns="41577" rIns="83155" bIns="41577" rtlCol="0" anchor="b"/>
          <a:lstStyle>
            <a:lvl1pPr algn="r">
              <a:defRPr sz="1100"/>
            </a:lvl1pPr>
          </a:lstStyle>
          <a:p>
            <a:fld id="{FD507A72-5E7C-6141-B585-F92F1D26AA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2740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1032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1033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34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7/16/2026</a:t>
            </a:fld>
            <a:endParaRPr lang="en-US"/>
          </a:p>
        </p:txBody>
      </p:sp>
      <p:sp>
        <p:nvSpPr>
          <p:cNvPr id="1035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chemeClr val="bg1"/>
                </a:solidFill>
                <a:latin typeface="游ゴシック"/>
                <a:cs typeface="游ゴシック"/>
              </a:defRPr>
            </a:lvl1pPr>
          </a:lstStyle>
          <a:p>
            <a:endParaRPr/>
          </a:p>
        </p:txBody>
      </p:sp>
      <p:sp>
        <p:nvSpPr>
          <p:cNvPr id="1038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1039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0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7/16/2026</a:t>
            </a:fld>
            <a:endParaRPr lang="en-US"/>
          </a:p>
        </p:txBody>
      </p:sp>
      <p:sp>
        <p:nvSpPr>
          <p:cNvPr id="1041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chemeClr val="bg1"/>
                </a:solidFill>
                <a:latin typeface="游ゴシック"/>
                <a:cs typeface="游ゴシック"/>
              </a:defRPr>
            </a:lvl1pPr>
          </a:lstStyle>
          <a:p>
            <a:endParaRPr/>
          </a:p>
        </p:txBody>
      </p:sp>
      <p:sp>
        <p:nvSpPr>
          <p:cNvPr id="1044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1045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1046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7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7/16/2026</a:t>
            </a:fld>
            <a:endParaRPr lang="en-US"/>
          </a:p>
        </p:txBody>
      </p:sp>
      <p:sp>
        <p:nvSpPr>
          <p:cNvPr id="1048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chemeClr val="bg1"/>
                </a:solidFill>
                <a:latin typeface="游ゴシック"/>
                <a:cs typeface="游ゴシック"/>
              </a:defRPr>
            </a:lvl1pPr>
          </a:lstStyle>
          <a:p>
            <a:endParaRPr/>
          </a:p>
        </p:txBody>
      </p:sp>
      <p:sp>
        <p:nvSpPr>
          <p:cNvPr id="1051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52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7/16/2026</a:t>
            </a:fld>
            <a:endParaRPr lang="en-US"/>
          </a:p>
        </p:txBody>
      </p:sp>
      <p:sp>
        <p:nvSpPr>
          <p:cNvPr id="1053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56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7/16/2026</a:t>
            </a:fld>
            <a:endParaRPr lang="en-US"/>
          </a:p>
        </p:txBody>
      </p:sp>
      <p:sp>
        <p:nvSpPr>
          <p:cNvPr id="1057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Holder 2"/>
          <p:cNvSpPr>
            <a:spLocks noGrp="1"/>
          </p:cNvSpPr>
          <p:nvPr>
            <p:ph type="title"/>
          </p:nvPr>
        </p:nvSpPr>
        <p:spPr>
          <a:xfrm>
            <a:off x="1028785" y="1524859"/>
            <a:ext cx="5505279" cy="1168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chemeClr val="bg1"/>
                </a:solidFill>
                <a:latin typeface="游ゴシック"/>
                <a:cs typeface="游ゴシック"/>
              </a:defRPr>
            </a:lvl1pPr>
          </a:lstStyle>
          <a:p>
            <a:endParaRPr/>
          </a:p>
        </p:txBody>
      </p:sp>
      <p:sp>
        <p:nvSpPr>
          <p:cNvPr id="1026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1027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28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7/16/2026</a:t>
            </a:fld>
            <a:endParaRPr lang="en-US"/>
          </a:p>
        </p:txBody>
      </p:sp>
      <p:sp>
        <p:nvSpPr>
          <p:cNvPr id="1029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角丸四角形 29"/>
          <p:cNvSpPr/>
          <p:nvPr/>
        </p:nvSpPr>
        <p:spPr>
          <a:xfrm>
            <a:off x="316679" y="301912"/>
            <a:ext cx="6890572" cy="10079770"/>
          </a:xfrm>
          <a:prstGeom prst="roundRect">
            <a:avLst>
              <a:gd name="adj" fmla="val 6103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游ゴシック"/>
              <a:ea typeface="游ゴシック"/>
            </a:endParaRPr>
          </a:p>
        </p:txBody>
      </p:sp>
      <p:sp>
        <p:nvSpPr>
          <p:cNvPr id="12" name="テキスト ボックス 5"/>
          <p:cNvSpPr txBox="1"/>
          <p:nvPr/>
        </p:nvSpPr>
        <p:spPr>
          <a:xfrm>
            <a:off x="2297253" y="7036881"/>
            <a:ext cx="5197476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＊ ＊ ＊ ＊ ＊ ＊ ＊ ＊ ＊ ＊ ＊ ＊</a:t>
            </a:r>
            <a:endParaRPr lang="en-US" altLang="ja-JP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7" name="グループ化 6"/>
          <p:cNvGrpSpPr/>
          <p:nvPr/>
        </p:nvGrpSpPr>
        <p:grpSpPr>
          <a:xfrm>
            <a:off x="646878" y="7108066"/>
            <a:ext cx="1437650" cy="402408"/>
            <a:chOff x="359400" y="6200438"/>
            <a:chExt cx="1437650" cy="402408"/>
          </a:xfrm>
        </p:grpSpPr>
        <p:sp>
          <p:nvSpPr>
            <p:cNvPr id="5" name="角丸四角形 4"/>
            <p:cNvSpPr/>
            <p:nvPr/>
          </p:nvSpPr>
          <p:spPr>
            <a:xfrm>
              <a:off x="359400" y="6200438"/>
              <a:ext cx="1437650" cy="365462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テキスト ボックス 5"/>
            <p:cNvSpPr txBox="1"/>
            <p:nvPr/>
          </p:nvSpPr>
          <p:spPr>
            <a:xfrm>
              <a:off x="359400" y="6233514"/>
              <a:ext cx="14376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dirty="0" smtClean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賃金</a:t>
              </a:r>
              <a:endParaRPr kumimoji="1"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16" name="テキスト ボックス 5"/>
          <p:cNvSpPr txBox="1"/>
          <p:nvPr/>
        </p:nvSpPr>
        <p:spPr>
          <a:xfrm>
            <a:off x="2297253" y="6225986"/>
            <a:ext cx="5197476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＊ ＊ ＊ ＊ ＊ ＊ ＊ ＊ ＊ ＊ ＊ ＊</a:t>
            </a:r>
            <a:endParaRPr lang="en-US" altLang="ja-JP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9" name="グループ化 18"/>
          <p:cNvGrpSpPr/>
          <p:nvPr/>
        </p:nvGrpSpPr>
        <p:grpSpPr>
          <a:xfrm>
            <a:off x="646878" y="6297171"/>
            <a:ext cx="1437650" cy="402408"/>
            <a:chOff x="359400" y="6200438"/>
            <a:chExt cx="1437650" cy="402408"/>
          </a:xfrm>
        </p:grpSpPr>
        <p:sp>
          <p:nvSpPr>
            <p:cNvPr id="20" name="角丸四角形 19"/>
            <p:cNvSpPr/>
            <p:nvPr/>
          </p:nvSpPr>
          <p:spPr>
            <a:xfrm>
              <a:off x="359400" y="6200438"/>
              <a:ext cx="1437650" cy="365462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テキスト ボックス 20"/>
            <p:cNvSpPr txBox="1"/>
            <p:nvPr/>
          </p:nvSpPr>
          <p:spPr>
            <a:xfrm>
              <a:off x="359400" y="6233514"/>
              <a:ext cx="14376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dirty="0" smtClean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業務内容</a:t>
              </a:r>
              <a:endParaRPr kumimoji="1"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22" name="テキスト ボックス 5"/>
          <p:cNvSpPr txBox="1"/>
          <p:nvPr/>
        </p:nvSpPr>
        <p:spPr>
          <a:xfrm>
            <a:off x="2297253" y="7467751"/>
            <a:ext cx="5197476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ja-JP" altLang="en-US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＊ ＊ ＊ ＊ ＊ ＊ ＊ ＊ ＊ ＊ ＊ ＊</a:t>
            </a:r>
            <a:endParaRPr lang="en-US" altLang="ja-JP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23" name="グループ化 22"/>
          <p:cNvGrpSpPr/>
          <p:nvPr/>
        </p:nvGrpSpPr>
        <p:grpSpPr>
          <a:xfrm>
            <a:off x="646878" y="7538936"/>
            <a:ext cx="1437650" cy="402408"/>
            <a:chOff x="359400" y="6200438"/>
            <a:chExt cx="1437650" cy="402408"/>
          </a:xfrm>
        </p:grpSpPr>
        <p:sp>
          <p:nvSpPr>
            <p:cNvPr id="24" name="角丸四角形 23"/>
            <p:cNvSpPr/>
            <p:nvPr/>
          </p:nvSpPr>
          <p:spPr>
            <a:xfrm>
              <a:off x="359400" y="6200438"/>
              <a:ext cx="1437650" cy="365462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テキスト ボックス 24"/>
            <p:cNvSpPr txBox="1"/>
            <p:nvPr/>
          </p:nvSpPr>
          <p:spPr>
            <a:xfrm>
              <a:off x="359400" y="6233514"/>
              <a:ext cx="14376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dirty="0" smtClean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就業場所</a:t>
              </a:r>
              <a:endParaRPr kumimoji="1"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26" name="テキスト ボックス 5"/>
          <p:cNvSpPr txBox="1"/>
          <p:nvPr/>
        </p:nvSpPr>
        <p:spPr>
          <a:xfrm>
            <a:off x="2297253" y="7865932"/>
            <a:ext cx="5197476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＊ ＊ ＊ ＊ ＊ ＊ ＊ ＊ ＊ ＊ ＊ ＊</a:t>
            </a:r>
            <a:endParaRPr lang="en-US" altLang="ja-JP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27" name="グループ化 26"/>
          <p:cNvGrpSpPr/>
          <p:nvPr/>
        </p:nvGrpSpPr>
        <p:grpSpPr>
          <a:xfrm>
            <a:off x="646878" y="7937117"/>
            <a:ext cx="1437650" cy="402408"/>
            <a:chOff x="359400" y="6200438"/>
            <a:chExt cx="1437650" cy="402408"/>
          </a:xfrm>
        </p:grpSpPr>
        <p:sp>
          <p:nvSpPr>
            <p:cNvPr id="28" name="角丸四角形 27"/>
            <p:cNvSpPr/>
            <p:nvPr/>
          </p:nvSpPr>
          <p:spPr>
            <a:xfrm>
              <a:off x="359400" y="6200438"/>
              <a:ext cx="1437650" cy="365462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テキスト ボックス 28"/>
            <p:cNvSpPr txBox="1"/>
            <p:nvPr/>
          </p:nvSpPr>
          <p:spPr>
            <a:xfrm>
              <a:off x="359400" y="6233514"/>
              <a:ext cx="14376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dirty="0" smtClean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就業時間</a:t>
              </a:r>
              <a:endParaRPr kumimoji="1"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30" name="テキスト ボックス 5"/>
          <p:cNvSpPr txBox="1"/>
          <p:nvPr/>
        </p:nvSpPr>
        <p:spPr>
          <a:xfrm>
            <a:off x="2297253" y="8271714"/>
            <a:ext cx="5197476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＊ ＊ ＊ ＊ ＊ ＊ ＊ ＊ ＊ ＊ ＊ ＊</a:t>
            </a:r>
            <a:endParaRPr lang="en-US" altLang="ja-JP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31" name="グループ化 30"/>
          <p:cNvGrpSpPr/>
          <p:nvPr/>
        </p:nvGrpSpPr>
        <p:grpSpPr>
          <a:xfrm>
            <a:off x="646878" y="8342899"/>
            <a:ext cx="1437650" cy="402408"/>
            <a:chOff x="359400" y="6200438"/>
            <a:chExt cx="1437650" cy="402408"/>
          </a:xfrm>
        </p:grpSpPr>
        <p:sp>
          <p:nvSpPr>
            <p:cNvPr id="32" name="角丸四角形 31"/>
            <p:cNvSpPr/>
            <p:nvPr/>
          </p:nvSpPr>
          <p:spPr>
            <a:xfrm>
              <a:off x="359400" y="6200438"/>
              <a:ext cx="1437650" cy="365462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テキスト ボックス 32"/>
            <p:cNvSpPr txBox="1"/>
            <p:nvPr/>
          </p:nvSpPr>
          <p:spPr>
            <a:xfrm>
              <a:off x="359400" y="6233514"/>
              <a:ext cx="14376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dirty="0" smtClean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休日・休暇</a:t>
              </a:r>
              <a:endParaRPr kumimoji="1"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34" name="テキスト ボックス 5"/>
          <p:cNvSpPr txBox="1"/>
          <p:nvPr/>
        </p:nvSpPr>
        <p:spPr>
          <a:xfrm>
            <a:off x="2297253" y="8710790"/>
            <a:ext cx="5197476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＊ ＊ ＊ ＊ ＊ ＊ ＊ ＊ ＊ ＊ ＊ ＊</a:t>
            </a:r>
            <a:endParaRPr lang="en-US" altLang="ja-JP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35" name="グループ化 34"/>
          <p:cNvGrpSpPr/>
          <p:nvPr/>
        </p:nvGrpSpPr>
        <p:grpSpPr>
          <a:xfrm>
            <a:off x="646878" y="8781975"/>
            <a:ext cx="1437650" cy="402408"/>
            <a:chOff x="359400" y="6200438"/>
            <a:chExt cx="1437650" cy="402408"/>
          </a:xfrm>
        </p:grpSpPr>
        <p:sp>
          <p:nvSpPr>
            <p:cNvPr id="36" name="角丸四角形 35"/>
            <p:cNvSpPr/>
            <p:nvPr/>
          </p:nvSpPr>
          <p:spPr>
            <a:xfrm>
              <a:off x="359400" y="6200438"/>
              <a:ext cx="1437650" cy="365462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テキスト ボックス 36"/>
            <p:cNvSpPr txBox="1"/>
            <p:nvPr/>
          </p:nvSpPr>
          <p:spPr>
            <a:xfrm>
              <a:off x="359400" y="6233514"/>
              <a:ext cx="14376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dirty="0" smtClean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必要な資格</a:t>
              </a:r>
              <a:endParaRPr kumimoji="1"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38" name="テキスト ボックス 5"/>
          <p:cNvSpPr txBox="1"/>
          <p:nvPr/>
        </p:nvSpPr>
        <p:spPr>
          <a:xfrm>
            <a:off x="2297253" y="9116572"/>
            <a:ext cx="5197476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＊ ＊ ＊ ＊ ＊ ＊ ＊ ＊ ＊ ＊ ＊ ＊</a:t>
            </a:r>
            <a:endParaRPr lang="en-US" altLang="ja-JP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39" name="グループ化 38"/>
          <p:cNvGrpSpPr/>
          <p:nvPr/>
        </p:nvGrpSpPr>
        <p:grpSpPr>
          <a:xfrm>
            <a:off x="646878" y="9187757"/>
            <a:ext cx="1437650" cy="402408"/>
            <a:chOff x="359400" y="6200438"/>
            <a:chExt cx="1437650" cy="402408"/>
          </a:xfrm>
        </p:grpSpPr>
        <p:sp>
          <p:nvSpPr>
            <p:cNvPr id="40" name="角丸四角形 39"/>
            <p:cNvSpPr/>
            <p:nvPr/>
          </p:nvSpPr>
          <p:spPr>
            <a:xfrm>
              <a:off x="359400" y="6200438"/>
              <a:ext cx="1437650" cy="365462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テキスト ボックス 40"/>
            <p:cNvSpPr txBox="1"/>
            <p:nvPr/>
          </p:nvSpPr>
          <p:spPr>
            <a:xfrm>
              <a:off x="359400" y="6233514"/>
              <a:ext cx="14376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dirty="0" smtClean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移住施設</a:t>
              </a:r>
              <a:endParaRPr kumimoji="1"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56" name="テキスト ボックス 5"/>
          <p:cNvSpPr txBox="1"/>
          <p:nvPr/>
        </p:nvSpPr>
        <p:spPr>
          <a:xfrm>
            <a:off x="2297253" y="9583347"/>
            <a:ext cx="5197476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＊ ＊ ＊ ＊ ＊ ＊ ＊ ＊ ＊ ＊ ＊ ＊</a:t>
            </a:r>
            <a:endParaRPr lang="en-US" altLang="ja-JP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57" name="グループ化 56"/>
          <p:cNvGrpSpPr/>
          <p:nvPr/>
        </p:nvGrpSpPr>
        <p:grpSpPr>
          <a:xfrm>
            <a:off x="646878" y="9625678"/>
            <a:ext cx="1437650" cy="402408"/>
            <a:chOff x="359400" y="6200438"/>
            <a:chExt cx="1437650" cy="402408"/>
          </a:xfrm>
        </p:grpSpPr>
        <p:sp>
          <p:nvSpPr>
            <p:cNvPr id="58" name="角丸四角形 57"/>
            <p:cNvSpPr/>
            <p:nvPr/>
          </p:nvSpPr>
          <p:spPr>
            <a:xfrm>
              <a:off x="359400" y="6200438"/>
              <a:ext cx="1437650" cy="365462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テキスト ボックス 58"/>
            <p:cNvSpPr txBox="1"/>
            <p:nvPr/>
          </p:nvSpPr>
          <p:spPr>
            <a:xfrm>
              <a:off x="359400" y="6233514"/>
              <a:ext cx="14376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dirty="0" smtClean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お問合せ先</a:t>
              </a:r>
              <a:endParaRPr kumimoji="1"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61" name="テキスト ボックス 5"/>
          <p:cNvSpPr txBox="1"/>
          <p:nvPr/>
        </p:nvSpPr>
        <p:spPr>
          <a:xfrm>
            <a:off x="297629" y="3860493"/>
            <a:ext cx="684785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2800" b="1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こんな方におすすめ！</a:t>
            </a:r>
            <a:endParaRPr lang="en-US" altLang="ja-JP" sz="2800" b="1" dirty="0" smtClean="0">
              <a:ln w="10160">
                <a:solidFill>
                  <a:schemeClr val="tx1"/>
                </a:solidFill>
                <a:prstDash val="solid"/>
              </a:ln>
              <a:solidFill>
                <a:srgbClr val="FFFF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529121" y="4512602"/>
            <a:ext cx="6437736" cy="1269347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テキスト ボックス 5"/>
          <p:cNvSpPr txBox="1"/>
          <p:nvPr/>
        </p:nvSpPr>
        <p:spPr>
          <a:xfrm>
            <a:off x="765518" y="4549427"/>
            <a:ext cx="6554585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☑　＊ ＊ ＊ ＊ ＊ ＊ ＊ ＊ ＊ ＊ ＊ ＊</a:t>
            </a:r>
            <a:endParaRPr lang="en-US" altLang="ja-JP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3000"/>
              </a:lnSpc>
            </a:pP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☑　＊ ＊ ＊ ＊ ＊ ＊ ＊ ＊ ＊ ＊ ＊ ＊</a:t>
            </a:r>
            <a:endParaRPr lang="en-US" altLang="ja-JP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3000"/>
              </a:lnSpc>
            </a:pP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☑　＊ ＊ ＊ ＊ ＊ ＊ ＊ ＊ ＊ ＊ ＊ ＊</a:t>
            </a:r>
            <a:endParaRPr lang="en-US" altLang="ja-JP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5"/>
          <p:cNvSpPr txBox="1"/>
          <p:nvPr/>
        </p:nvSpPr>
        <p:spPr>
          <a:xfrm>
            <a:off x="509869" y="5841707"/>
            <a:ext cx="5197476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勤務条件</a:t>
            </a:r>
            <a:r>
              <a:rPr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又は</a:t>
            </a:r>
            <a:r>
              <a:rPr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研修条件</a:t>
            </a:r>
            <a:r>
              <a:rPr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endParaRPr lang="en-US" altLang="ja-JP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5"/>
          <p:cNvSpPr txBox="1"/>
          <p:nvPr/>
        </p:nvSpPr>
        <p:spPr>
          <a:xfrm>
            <a:off x="-7346950" y="673094"/>
            <a:ext cx="678180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4800" dirty="0" smtClean="0">
                <a:solidFill>
                  <a:schemeClr val="tx1"/>
                </a:solidFill>
                <a:latin typeface="游ゴシック Medium"/>
                <a:ea typeface="游ゴシック Medium"/>
              </a:rPr>
              <a:t>任意様式</a:t>
            </a:r>
            <a:endParaRPr lang="en-US" altLang="ja-JP" sz="4800" dirty="0" smtClean="0">
              <a:solidFill>
                <a:schemeClr val="tx1"/>
              </a:solidFill>
              <a:latin typeface="游ゴシック Medium"/>
              <a:ea typeface="游ゴシック Medium"/>
            </a:endParaRPr>
          </a:p>
          <a:p>
            <a:pPr>
              <a:lnSpc>
                <a:spcPct val="150000"/>
              </a:lnSpc>
            </a:pPr>
            <a:r>
              <a:rPr lang="ja-JP" altLang="en-US" sz="3200" dirty="0" smtClean="0">
                <a:solidFill>
                  <a:schemeClr val="tx1"/>
                </a:solidFill>
                <a:latin typeface="游ゴシック Medium"/>
                <a:ea typeface="游ゴシック Medium"/>
              </a:rPr>
              <a:t>条件の</a:t>
            </a:r>
            <a:r>
              <a:rPr lang="en-US" altLang="ja-JP" sz="3200" dirty="0" smtClean="0">
                <a:solidFill>
                  <a:schemeClr val="tx1"/>
                </a:solidFill>
                <a:latin typeface="游ゴシック Medium"/>
                <a:ea typeface="游ゴシック Medium"/>
              </a:rPr>
              <a:t>9</a:t>
            </a:r>
            <a:r>
              <a:rPr lang="ja-JP" altLang="en-US" sz="3200" dirty="0" smtClean="0">
                <a:solidFill>
                  <a:schemeClr val="tx1"/>
                </a:solidFill>
                <a:latin typeface="游ゴシック Medium"/>
                <a:ea typeface="游ゴシック Medium"/>
              </a:rPr>
              <a:t>項目を記載していれば適宜修正いただいて構いません</a:t>
            </a:r>
            <a:endParaRPr lang="en-US" altLang="ja-JP" sz="3200" dirty="0" smtClean="0">
              <a:solidFill>
                <a:schemeClr val="tx1"/>
              </a:solidFill>
              <a:latin typeface="游ゴシック Medium"/>
              <a:ea typeface="游ゴシック Medium"/>
            </a:endParaRPr>
          </a:p>
        </p:txBody>
      </p:sp>
      <p:sp>
        <p:nvSpPr>
          <p:cNvPr id="64" name="テキスト ボックス 5"/>
          <p:cNvSpPr txBox="1"/>
          <p:nvPr/>
        </p:nvSpPr>
        <p:spPr>
          <a:xfrm>
            <a:off x="2297253" y="6630013"/>
            <a:ext cx="5197476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＊ ＊ ＊ ＊ ＊ ＊ ＊ ＊ ＊ ＊ ＊ ＊</a:t>
            </a:r>
            <a:endParaRPr lang="en-US" altLang="ja-JP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65" name="グループ化 64"/>
          <p:cNvGrpSpPr/>
          <p:nvPr/>
        </p:nvGrpSpPr>
        <p:grpSpPr>
          <a:xfrm>
            <a:off x="646878" y="6701198"/>
            <a:ext cx="1437650" cy="402408"/>
            <a:chOff x="359400" y="6200438"/>
            <a:chExt cx="1437650" cy="402408"/>
          </a:xfrm>
        </p:grpSpPr>
        <p:sp>
          <p:nvSpPr>
            <p:cNvPr id="66" name="角丸四角形 65"/>
            <p:cNvSpPr/>
            <p:nvPr/>
          </p:nvSpPr>
          <p:spPr>
            <a:xfrm>
              <a:off x="359400" y="6200438"/>
              <a:ext cx="1437650" cy="365462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7" name="テキスト ボックス 66"/>
            <p:cNvSpPr txBox="1"/>
            <p:nvPr/>
          </p:nvSpPr>
          <p:spPr>
            <a:xfrm>
              <a:off x="359400" y="6233514"/>
              <a:ext cx="14376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dirty="0" smtClean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契約期間</a:t>
              </a:r>
              <a:endParaRPr kumimoji="1"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2" name="角丸四角形 1"/>
          <p:cNvSpPr/>
          <p:nvPr/>
        </p:nvSpPr>
        <p:spPr>
          <a:xfrm>
            <a:off x="604923" y="512661"/>
            <a:ext cx="6334989" cy="32464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写真</a:t>
            </a:r>
            <a:endParaRPr kumimoji="1" lang="ja-JP" altLang="en-US" dirty="0"/>
          </a:p>
        </p:txBody>
      </p:sp>
      <p:sp>
        <p:nvSpPr>
          <p:cNvPr id="1069" name="object 3"/>
          <p:cNvSpPr txBox="1">
            <a:spLocks noGrp="1"/>
          </p:cNvSpPr>
          <p:nvPr>
            <p:ph type="title"/>
          </p:nvPr>
        </p:nvSpPr>
        <p:spPr>
          <a:xfrm>
            <a:off x="730788" y="673094"/>
            <a:ext cx="6525839" cy="5975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0010" marR="53340">
              <a:lnSpc>
                <a:spcPct val="125000"/>
              </a:lnSpc>
              <a:spcBef>
                <a:spcPts val="100"/>
              </a:spcBef>
            </a:pPr>
            <a:r>
              <a:rPr lang="ja-JP" altLang="en-US" sz="3200" spc="-1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/>
              </a:rPr>
              <a:t>企業名</a:t>
            </a:r>
            <a:endParaRPr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5"/>
          <p:cNvSpPr txBox="1"/>
          <p:nvPr/>
        </p:nvSpPr>
        <p:spPr>
          <a:xfrm>
            <a:off x="686621" y="1322471"/>
            <a:ext cx="6781801" cy="473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コメント</a:t>
            </a:r>
            <a:endParaRPr lang="en-US" altLang="ja-JP" dirty="0" smtClean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18270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角丸四角形 29"/>
          <p:cNvSpPr/>
          <p:nvPr/>
        </p:nvSpPr>
        <p:spPr>
          <a:xfrm>
            <a:off x="316679" y="301912"/>
            <a:ext cx="6890572" cy="10079770"/>
          </a:xfrm>
          <a:prstGeom prst="roundRect">
            <a:avLst>
              <a:gd name="adj" fmla="val 6103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游ゴシック"/>
              <a:ea typeface="游ゴシック"/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0" t="8612" r="7424" b="29879"/>
          <a:stretch/>
        </p:blipFill>
        <p:spPr>
          <a:xfrm>
            <a:off x="577850" y="469900"/>
            <a:ext cx="6400800" cy="3809340"/>
          </a:xfrm>
          <a:prstGeom prst="roundRect">
            <a:avLst>
              <a:gd name="adj" fmla="val 8639"/>
            </a:avLst>
          </a:prstGeom>
        </p:spPr>
      </p:pic>
      <p:sp>
        <p:nvSpPr>
          <p:cNvPr id="12" name="テキスト ボックス 5"/>
          <p:cNvSpPr txBox="1"/>
          <p:nvPr/>
        </p:nvSpPr>
        <p:spPr>
          <a:xfrm>
            <a:off x="2297253" y="7036881"/>
            <a:ext cx="5197476" cy="473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210,000</a:t>
            </a: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260,000</a:t>
            </a: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円　</a:t>
            </a:r>
            <a:r>
              <a:rPr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昇給・賞与あり</a:t>
            </a:r>
            <a:endParaRPr lang="en-US" altLang="ja-JP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7" name="グループ化 6"/>
          <p:cNvGrpSpPr/>
          <p:nvPr/>
        </p:nvGrpSpPr>
        <p:grpSpPr>
          <a:xfrm>
            <a:off x="646878" y="7108066"/>
            <a:ext cx="1437650" cy="402408"/>
            <a:chOff x="359400" y="6200438"/>
            <a:chExt cx="1437650" cy="402408"/>
          </a:xfrm>
        </p:grpSpPr>
        <p:sp>
          <p:nvSpPr>
            <p:cNvPr id="5" name="角丸四角形 4"/>
            <p:cNvSpPr/>
            <p:nvPr/>
          </p:nvSpPr>
          <p:spPr>
            <a:xfrm>
              <a:off x="359400" y="6200438"/>
              <a:ext cx="1437650" cy="365462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テキスト ボックス 5"/>
            <p:cNvSpPr txBox="1"/>
            <p:nvPr/>
          </p:nvSpPr>
          <p:spPr>
            <a:xfrm>
              <a:off x="359400" y="6233514"/>
              <a:ext cx="14376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dirty="0" smtClean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賃金</a:t>
              </a:r>
              <a:endParaRPr kumimoji="1"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16" name="テキスト ボックス 5"/>
          <p:cNvSpPr txBox="1"/>
          <p:nvPr/>
        </p:nvSpPr>
        <p:spPr>
          <a:xfrm>
            <a:off x="2297253" y="6225986"/>
            <a:ext cx="5197476" cy="473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柑橘農業経営に係る全般業務</a:t>
            </a:r>
            <a:endParaRPr lang="en-US" altLang="ja-JP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9" name="グループ化 18"/>
          <p:cNvGrpSpPr/>
          <p:nvPr/>
        </p:nvGrpSpPr>
        <p:grpSpPr>
          <a:xfrm>
            <a:off x="646878" y="6297171"/>
            <a:ext cx="1437650" cy="402408"/>
            <a:chOff x="359400" y="6200438"/>
            <a:chExt cx="1437650" cy="402408"/>
          </a:xfrm>
        </p:grpSpPr>
        <p:sp>
          <p:nvSpPr>
            <p:cNvPr id="20" name="角丸四角形 19"/>
            <p:cNvSpPr/>
            <p:nvPr/>
          </p:nvSpPr>
          <p:spPr>
            <a:xfrm>
              <a:off x="359400" y="6200438"/>
              <a:ext cx="1437650" cy="365462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テキスト ボックス 20"/>
            <p:cNvSpPr txBox="1"/>
            <p:nvPr/>
          </p:nvSpPr>
          <p:spPr>
            <a:xfrm>
              <a:off x="359400" y="6233514"/>
              <a:ext cx="14376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dirty="0" smtClean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業務内容</a:t>
              </a:r>
              <a:endParaRPr kumimoji="1"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22" name="テキスト ボックス 5"/>
          <p:cNvSpPr txBox="1"/>
          <p:nvPr/>
        </p:nvSpPr>
        <p:spPr>
          <a:xfrm>
            <a:off x="2297253" y="7467751"/>
            <a:ext cx="5197476" cy="473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愛媛県宇和島市曙町周辺園地</a:t>
            </a:r>
            <a:endParaRPr lang="en-US" altLang="ja-JP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23" name="グループ化 22"/>
          <p:cNvGrpSpPr/>
          <p:nvPr/>
        </p:nvGrpSpPr>
        <p:grpSpPr>
          <a:xfrm>
            <a:off x="646878" y="7538936"/>
            <a:ext cx="1437650" cy="402408"/>
            <a:chOff x="359400" y="6200438"/>
            <a:chExt cx="1437650" cy="402408"/>
          </a:xfrm>
        </p:grpSpPr>
        <p:sp>
          <p:nvSpPr>
            <p:cNvPr id="24" name="角丸四角形 23"/>
            <p:cNvSpPr/>
            <p:nvPr/>
          </p:nvSpPr>
          <p:spPr>
            <a:xfrm>
              <a:off x="359400" y="6200438"/>
              <a:ext cx="1437650" cy="365462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テキスト ボックス 24"/>
            <p:cNvSpPr txBox="1"/>
            <p:nvPr/>
          </p:nvSpPr>
          <p:spPr>
            <a:xfrm>
              <a:off x="359400" y="6233514"/>
              <a:ext cx="14376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dirty="0" smtClean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就業場所</a:t>
              </a:r>
              <a:endParaRPr kumimoji="1"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26" name="テキスト ボックス 5"/>
          <p:cNvSpPr txBox="1"/>
          <p:nvPr/>
        </p:nvSpPr>
        <p:spPr>
          <a:xfrm>
            <a:off x="2297253" y="7865932"/>
            <a:ext cx="5197476" cy="473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8</a:t>
            </a: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r>
              <a:rPr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00</a:t>
            </a: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17</a:t>
            </a: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r>
              <a:rPr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00</a:t>
            </a: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（休憩</a:t>
            </a:r>
            <a:r>
              <a:rPr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90</a:t>
            </a: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分</a:t>
            </a:r>
            <a:r>
              <a:rPr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実働</a:t>
            </a:r>
            <a:r>
              <a:rPr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7.5</a:t>
            </a: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時間）</a:t>
            </a:r>
            <a:endParaRPr lang="en-US" altLang="ja-JP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27" name="グループ化 26"/>
          <p:cNvGrpSpPr/>
          <p:nvPr/>
        </p:nvGrpSpPr>
        <p:grpSpPr>
          <a:xfrm>
            <a:off x="646878" y="7937117"/>
            <a:ext cx="1437650" cy="402408"/>
            <a:chOff x="359400" y="6200438"/>
            <a:chExt cx="1437650" cy="402408"/>
          </a:xfrm>
        </p:grpSpPr>
        <p:sp>
          <p:nvSpPr>
            <p:cNvPr id="28" name="角丸四角形 27"/>
            <p:cNvSpPr/>
            <p:nvPr/>
          </p:nvSpPr>
          <p:spPr>
            <a:xfrm>
              <a:off x="359400" y="6200438"/>
              <a:ext cx="1437650" cy="365462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テキスト ボックス 28"/>
            <p:cNvSpPr txBox="1"/>
            <p:nvPr/>
          </p:nvSpPr>
          <p:spPr>
            <a:xfrm>
              <a:off x="359400" y="6233514"/>
              <a:ext cx="14376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dirty="0" smtClean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就業時間</a:t>
              </a:r>
              <a:endParaRPr kumimoji="1"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30" name="テキスト ボックス 5"/>
          <p:cNvSpPr txBox="1"/>
          <p:nvPr/>
        </p:nvSpPr>
        <p:spPr>
          <a:xfrm>
            <a:off x="2297253" y="8271714"/>
            <a:ext cx="5197476" cy="473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週休二日制、夏季休暇アリ</a:t>
            </a:r>
            <a:endParaRPr lang="en-US" altLang="ja-JP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31" name="グループ化 30"/>
          <p:cNvGrpSpPr/>
          <p:nvPr/>
        </p:nvGrpSpPr>
        <p:grpSpPr>
          <a:xfrm>
            <a:off x="646878" y="8342899"/>
            <a:ext cx="1437650" cy="402408"/>
            <a:chOff x="359400" y="6200438"/>
            <a:chExt cx="1437650" cy="402408"/>
          </a:xfrm>
        </p:grpSpPr>
        <p:sp>
          <p:nvSpPr>
            <p:cNvPr id="32" name="角丸四角形 31"/>
            <p:cNvSpPr/>
            <p:nvPr/>
          </p:nvSpPr>
          <p:spPr>
            <a:xfrm>
              <a:off x="359400" y="6200438"/>
              <a:ext cx="1437650" cy="365462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テキスト ボックス 32"/>
            <p:cNvSpPr txBox="1"/>
            <p:nvPr/>
          </p:nvSpPr>
          <p:spPr>
            <a:xfrm>
              <a:off x="359400" y="6233514"/>
              <a:ext cx="14376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dirty="0" smtClean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休日・休暇</a:t>
              </a:r>
              <a:endParaRPr kumimoji="1"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34" name="テキスト ボックス 5"/>
          <p:cNvSpPr txBox="1"/>
          <p:nvPr/>
        </p:nvSpPr>
        <p:spPr>
          <a:xfrm>
            <a:off x="2297253" y="8710790"/>
            <a:ext cx="5197476" cy="473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普通自動車免許（</a:t>
            </a:r>
            <a:r>
              <a:rPr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</a:t>
            </a: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限定可）</a:t>
            </a:r>
            <a:endParaRPr lang="en-US" altLang="ja-JP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35" name="グループ化 34"/>
          <p:cNvGrpSpPr/>
          <p:nvPr/>
        </p:nvGrpSpPr>
        <p:grpSpPr>
          <a:xfrm>
            <a:off x="646878" y="8781975"/>
            <a:ext cx="1437650" cy="402408"/>
            <a:chOff x="359400" y="6200438"/>
            <a:chExt cx="1437650" cy="402408"/>
          </a:xfrm>
        </p:grpSpPr>
        <p:sp>
          <p:nvSpPr>
            <p:cNvPr id="36" name="角丸四角形 35"/>
            <p:cNvSpPr/>
            <p:nvPr/>
          </p:nvSpPr>
          <p:spPr>
            <a:xfrm>
              <a:off x="359400" y="6200438"/>
              <a:ext cx="1437650" cy="365462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テキスト ボックス 36"/>
            <p:cNvSpPr txBox="1"/>
            <p:nvPr/>
          </p:nvSpPr>
          <p:spPr>
            <a:xfrm>
              <a:off x="359400" y="6233514"/>
              <a:ext cx="14376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dirty="0" smtClean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必要な資格</a:t>
              </a:r>
              <a:endParaRPr kumimoji="1"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38" name="テキスト ボックス 5"/>
          <p:cNvSpPr txBox="1"/>
          <p:nvPr/>
        </p:nvSpPr>
        <p:spPr>
          <a:xfrm>
            <a:off x="2297253" y="9116572"/>
            <a:ext cx="5197476" cy="473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社員寮アリ</a:t>
            </a:r>
            <a:endParaRPr lang="en-US" altLang="ja-JP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39" name="グループ化 38"/>
          <p:cNvGrpSpPr/>
          <p:nvPr/>
        </p:nvGrpSpPr>
        <p:grpSpPr>
          <a:xfrm>
            <a:off x="646878" y="9187757"/>
            <a:ext cx="1437650" cy="402408"/>
            <a:chOff x="359400" y="6200438"/>
            <a:chExt cx="1437650" cy="402408"/>
          </a:xfrm>
        </p:grpSpPr>
        <p:sp>
          <p:nvSpPr>
            <p:cNvPr id="40" name="角丸四角形 39"/>
            <p:cNvSpPr/>
            <p:nvPr/>
          </p:nvSpPr>
          <p:spPr>
            <a:xfrm>
              <a:off x="359400" y="6200438"/>
              <a:ext cx="1437650" cy="365462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テキスト ボックス 40"/>
            <p:cNvSpPr txBox="1"/>
            <p:nvPr/>
          </p:nvSpPr>
          <p:spPr>
            <a:xfrm>
              <a:off x="359400" y="6233514"/>
              <a:ext cx="14376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dirty="0" smtClean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移住施設</a:t>
              </a:r>
              <a:endParaRPr kumimoji="1"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1069" name="object 3"/>
          <p:cNvSpPr txBox="1">
            <a:spLocks noGrp="1"/>
          </p:cNvSpPr>
          <p:nvPr>
            <p:ph type="title"/>
          </p:nvPr>
        </p:nvSpPr>
        <p:spPr>
          <a:xfrm>
            <a:off x="730788" y="673094"/>
            <a:ext cx="6525839" cy="5975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0010" marR="53340">
              <a:lnSpc>
                <a:spcPct val="125000"/>
              </a:lnSpc>
              <a:spcBef>
                <a:spcPts val="100"/>
              </a:spcBef>
            </a:pPr>
            <a:r>
              <a:rPr lang="ja-JP" altLang="en-US" sz="3200" spc="-1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/>
              </a:rPr>
              <a:t>株式会社宇和島農林果樹園</a:t>
            </a:r>
            <a:endParaRPr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5"/>
          <p:cNvSpPr txBox="1"/>
          <p:nvPr/>
        </p:nvSpPr>
        <p:spPr>
          <a:xfrm>
            <a:off x="686621" y="1322471"/>
            <a:ext cx="678180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３つの太陽を活かして高品質な柑橘を生産！</a:t>
            </a:r>
            <a:endParaRPr lang="en-US" altLang="ja-JP" dirty="0" smtClean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一緒に「美味しい」を届けましょう！</a:t>
            </a:r>
            <a:endParaRPr lang="en-US" altLang="ja-JP" dirty="0" smtClean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6" name="テキスト ボックス 5"/>
          <p:cNvSpPr txBox="1"/>
          <p:nvPr/>
        </p:nvSpPr>
        <p:spPr>
          <a:xfrm>
            <a:off x="2297253" y="9625678"/>
            <a:ext cx="519747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0895-24-1111</a:t>
            </a:r>
          </a:p>
          <a:p>
            <a:pPr>
              <a:lnSpc>
                <a:spcPts val="1800"/>
              </a:lnSpc>
            </a:pPr>
            <a:r>
              <a:rPr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uwajima.kankituwork@city.jp</a:t>
            </a:r>
            <a:endParaRPr lang="en-US" altLang="ja-JP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57" name="グループ化 56"/>
          <p:cNvGrpSpPr/>
          <p:nvPr/>
        </p:nvGrpSpPr>
        <p:grpSpPr>
          <a:xfrm>
            <a:off x="646878" y="9625678"/>
            <a:ext cx="1437650" cy="402408"/>
            <a:chOff x="359400" y="6200438"/>
            <a:chExt cx="1437650" cy="402408"/>
          </a:xfrm>
        </p:grpSpPr>
        <p:sp>
          <p:nvSpPr>
            <p:cNvPr id="58" name="角丸四角形 57"/>
            <p:cNvSpPr/>
            <p:nvPr/>
          </p:nvSpPr>
          <p:spPr>
            <a:xfrm>
              <a:off x="359400" y="6200438"/>
              <a:ext cx="1437650" cy="365462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テキスト ボックス 58"/>
            <p:cNvSpPr txBox="1"/>
            <p:nvPr/>
          </p:nvSpPr>
          <p:spPr>
            <a:xfrm>
              <a:off x="359400" y="6233514"/>
              <a:ext cx="14376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dirty="0" smtClean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お問合せ先</a:t>
              </a:r>
              <a:endParaRPr kumimoji="1"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61" name="テキスト ボックス 5"/>
          <p:cNvSpPr txBox="1"/>
          <p:nvPr/>
        </p:nvSpPr>
        <p:spPr>
          <a:xfrm>
            <a:off x="297629" y="3860493"/>
            <a:ext cx="684785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2800" b="1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こんな方におすすめ！</a:t>
            </a:r>
            <a:endParaRPr lang="en-US" altLang="ja-JP" sz="2800" b="1" dirty="0" smtClean="0">
              <a:ln w="10160">
                <a:solidFill>
                  <a:schemeClr val="tx1"/>
                </a:solidFill>
                <a:prstDash val="solid"/>
              </a:ln>
              <a:solidFill>
                <a:srgbClr val="FFFF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529121" y="4512602"/>
            <a:ext cx="6437736" cy="1269347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テキスト ボックス 5"/>
          <p:cNvSpPr txBox="1"/>
          <p:nvPr/>
        </p:nvSpPr>
        <p:spPr>
          <a:xfrm>
            <a:off x="765518" y="4549427"/>
            <a:ext cx="6554585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☑　宇和島市で本格的に農業を仕事にしたい方</a:t>
            </a:r>
            <a:endParaRPr lang="en-US" altLang="ja-JP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3000"/>
              </a:lnSpc>
            </a:pP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☑　将来的に独立営農を考えている方</a:t>
            </a:r>
            <a:endParaRPr lang="en-US" altLang="ja-JP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3000"/>
              </a:lnSpc>
            </a:pP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☑　生産だけでなく加工・販売にも関心がある方</a:t>
            </a:r>
            <a:endParaRPr lang="en-US" altLang="ja-JP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5"/>
          <p:cNvSpPr txBox="1"/>
          <p:nvPr/>
        </p:nvSpPr>
        <p:spPr>
          <a:xfrm>
            <a:off x="509869" y="5841707"/>
            <a:ext cx="5197476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勤務条件</a:t>
            </a:r>
            <a:r>
              <a:rPr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endParaRPr lang="en-US" altLang="ja-JP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5"/>
          <p:cNvSpPr txBox="1"/>
          <p:nvPr/>
        </p:nvSpPr>
        <p:spPr>
          <a:xfrm>
            <a:off x="-6465122" y="155799"/>
            <a:ext cx="6781801" cy="10936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4800" dirty="0" smtClean="0">
                <a:solidFill>
                  <a:schemeClr val="tx1"/>
                </a:solidFill>
                <a:latin typeface="游ゴシック Medium"/>
                <a:ea typeface="游ゴシック Medium"/>
              </a:rPr>
              <a:t>作成例</a:t>
            </a:r>
            <a:endParaRPr lang="en-US" altLang="ja-JP" sz="4800" dirty="0" smtClean="0">
              <a:solidFill>
                <a:schemeClr val="tx1"/>
              </a:solidFill>
              <a:latin typeface="游ゴシック Medium"/>
              <a:ea typeface="游ゴシック Medium"/>
            </a:endParaRPr>
          </a:p>
        </p:txBody>
      </p:sp>
      <p:sp>
        <p:nvSpPr>
          <p:cNvPr id="64" name="テキスト ボックス 5"/>
          <p:cNvSpPr txBox="1"/>
          <p:nvPr/>
        </p:nvSpPr>
        <p:spPr>
          <a:xfrm>
            <a:off x="2297253" y="6630013"/>
            <a:ext cx="5197476" cy="473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期間</a:t>
            </a: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の定めなし（試用期間</a:t>
            </a:r>
            <a:r>
              <a:rPr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か月）</a:t>
            </a:r>
            <a:endParaRPr lang="en-US" altLang="ja-JP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65" name="グループ化 64"/>
          <p:cNvGrpSpPr/>
          <p:nvPr/>
        </p:nvGrpSpPr>
        <p:grpSpPr>
          <a:xfrm>
            <a:off x="646878" y="6701198"/>
            <a:ext cx="1437650" cy="402408"/>
            <a:chOff x="359400" y="6200438"/>
            <a:chExt cx="1437650" cy="402408"/>
          </a:xfrm>
        </p:grpSpPr>
        <p:sp>
          <p:nvSpPr>
            <p:cNvPr id="66" name="角丸四角形 65"/>
            <p:cNvSpPr/>
            <p:nvPr/>
          </p:nvSpPr>
          <p:spPr>
            <a:xfrm>
              <a:off x="359400" y="6200438"/>
              <a:ext cx="1437650" cy="365462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7" name="テキスト ボックス 66"/>
            <p:cNvSpPr txBox="1"/>
            <p:nvPr/>
          </p:nvSpPr>
          <p:spPr>
            <a:xfrm>
              <a:off x="359400" y="6233514"/>
              <a:ext cx="14376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dirty="0" smtClean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契約期間</a:t>
              </a:r>
              <a:endParaRPr kumimoji="1"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56747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うわじまの魅力">
      <a:dk1>
        <a:srgbClr val="000000"/>
      </a:dk1>
      <a:lt1>
        <a:srgbClr val="FEFFFF"/>
      </a:lt1>
      <a:dk2>
        <a:srgbClr val="00AB8E"/>
      </a:dk2>
      <a:lt2>
        <a:srgbClr val="A0A0A0"/>
      </a:lt2>
      <a:accent1>
        <a:srgbClr val="EC8900"/>
      </a:accent1>
      <a:accent2>
        <a:srgbClr val="0BAB8D"/>
      </a:accent2>
      <a:accent3>
        <a:srgbClr val="0157B8"/>
      </a:accent3>
      <a:accent4>
        <a:srgbClr val="525459"/>
      </a:accent4>
      <a:accent5>
        <a:srgbClr val="00AB8E"/>
      </a:accent5>
      <a:accent6>
        <a:srgbClr val="66CCBA"/>
      </a:accent6>
      <a:hlink>
        <a:srgbClr val="0432FF"/>
      </a:hlink>
      <a:folHlink>
        <a:srgbClr val="93209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6157</TotalTime>
  <Words>271</Words>
  <Application>Microsoft Office PowerPoint</Application>
  <PresentationFormat>ユーザー設定</PresentationFormat>
  <Paragraphs>56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ＭＳ Ｐゴシック</vt:lpstr>
      <vt:lpstr>メイリオ</vt:lpstr>
      <vt:lpstr>游ゴシック</vt:lpstr>
      <vt:lpstr>游ゴシック Medium</vt:lpstr>
      <vt:lpstr>Calibri</vt:lpstr>
      <vt:lpstr>Office Theme</vt:lpstr>
      <vt:lpstr>企業名</vt:lpstr>
      <vt:lpstr>株式会社宇和島農林果樹園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UFDF_240110</dc:title>
  <dc:creator>5010364</dc:creator>
  <cp:lastModifiedBy>5010364</cp:lastModifiedBy>
  <cp:revision>128</cp:revision>
  <cp:lastPrinted>2026-07-16T02:31:59Z</cp:lastPrinted>
  <dcterms:created xsi:type="dcterms:W3CDTF">2024-01-15T04:17:12Z</dcterms:created>
  <dcterms:modified xsi:type="dcterms:W3CDTF">2026-07-16T02:36:55Z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2024-01-15T00:00:00Z</vt:filetime>
  </property>
  <property fmtid="{D5CDD505-2E9C-101B-9397-08002B2CF9AE}" pid="3" name="Creator">
    <vt:lpwstr>Adobe Illustrator 26.5 (Macintosh)</vt:lpwstr>
  </property>
  <property fmtid="{D5CDD505-2E9C-101B-9397-08002B2CF9AE}" pid="4" name="LastSaved">
    <vt:filetime>2024-01-15T00:00:00Z</vt:filetime>
  </property>
</Properties>
</file>